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380" r:id="rId5"/>
    <p:sldId id="376" r:id="rId6"/>
    <p:sldId id="263" r:id="rId7"/>
    <p:sldId id="294" r:id="rId8"/>
    <p:sldId id="356" r:id="rId9"/>
    <p:sldId id="353" r:id="rId10"/>
    <p:sldId id="354" r:id="rId11"/>
    <p:sldId id="377" r:id="rId12"/>
    <p:sldId id="355" r:id="rId13"/>
    <p:sldId id="357" r:id="rId14"/>
    <p:sldId id="358" r:id="rId15"/>
    <p:sldId id="360" r:id="rId16"/>
    <p:sldId id="361" r:id="rId17"/>
    <p:sldId id="374" r:id="rId18"/>
    <p:sldId id="381" r:id="rId19"/>
    <p:sldId id="375" r:id="rId20"/>
    <p:sldId id="378" r:id="rId21"/>
    <p:sldId id="363" r:id="rId22"/>
    <p:sldId id="379" r:id="rId23"/>
    <p:sldId id="364" r:id="rId24"/>
    <p:sldId id="365" r:id="rId25"/>
    <p:sldId id="383" r:id="rId26"/>
    <p:sldId id="370" r:id="rId27"/>
    <p:sldId id="371" r:id="rId28"/>
    <p:sldId id="372" r:id="rId29"/>
    <p:sldId id="37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DADADA"/>
    <a:srgbClr val="0055A5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24" autoAdjust="0"/>
  </p:normalViewPr>
  <p:slideViewPr>
    <p:cSldViewPr snapToGrid="0">
      <p:cViewPr varScale="1">
        <p:scale>
          <a:sx n="72" d="100"/>
          <a:sy n="72" d="100"/>
        </p:scale>
        <p:origin x="100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Misconduct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Sheet1!$A$2:$A$19</c:f>
              <c:numCache>
                <c:formatCode>General</c:formatCode>
                <c:ptCount val="1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</c:numCache>
            </c:num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532</c:v>
                </c:pt>
                <c:pt idx="1">
                  <c:v>1189</c:v>
                </c:pt>
                <c:pt idx="2">
                  <c:v>926</c:v>
                </c:pt>
                <c:pt idx="3">
                  <c:v>841</c:v>
                </c:pt>
                <c:pt idx="4">
                  <c:v>603</c:v>
                </c:pt>
                <c:pt idx="5">
                  <c:v>516</c:v>
                </c:pt>
                <c:pt idx="6">
                  <c:v>466</c:v>
                </c:pt>
                <c:pt idx="7">
                  <c:v>405</c:v>
                </c:pt>
                <c:pt idx="8">
                  <c:v>428</c:v>
                </c:pt>
                <c:pt idx="9">
                  <c:v>424</c:v>
                </c:pt>
                <c:pt idx="10">
                  <c:v>330</c:v>
                </c:pt>
                <c:pt idx="11">
                  <c:v>388</c:v>
                </c:pt>
                <c:pt idx="12">
                  <c:v>349</c:v>
                </c:pt>
                <c:pt idx="13">
                  <c:v>292</c:v>
                </c:pt>
                <c:pt idx="14">
                  <c:v>297</c:v>
                </c:pt>
                <c:pt idx="15">
                  <c:v>226</c:v>
                </c:pt>
                <c:pt idx="16">
                  <c:v>361</c:v>
                </c:pt>
                <c:pt idx="17">
                  <c:v>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4-4C04-97AE-C4D6627F3E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Serious Misconduct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Sheet1!$A$2:$A$19</c:f>
              <c:numCache>
                <c:formatCode>General</c:formatCode>
                <c:ptCount val="1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</c:numCache>
            </c:numRef>
          </c:cat>
          <c:val>
            <c:numRef>
              <c:f>Sheet1!$C$2:$C$19</c:f>
              <c:numCache>
                <c:formatCode>General</c:formatCode>
                <c:ptCount val="18"/>
                <c:pt idx="0">
                  <c:v>315</c:v>
                </c:pt>
                <c:pt idx="1">
                  <c:v>546</c:v>
                </c:pt>
                <c:pt idx="2">
                  <c:v>459</c:v>
                </c:pt>
                <c:pt idx="3">
                  <c:v>561</c:v>
                </c:pt>
                <c:pt idx="4">
                  <c:v>496</c:v>
                </c:pt>
                <c:pt idx="5">
                  <c:v>512</c:v>
                </c:pt>
                <c:pt idx="6">
                  <c:v>426</c:v>
                </c:pt>
                <c:pt idx="7">
                  <c:v>327</c:v>
                </c:pt>
                <c:pt idx="8">
                  <c:v>411</c:v>
                </c:pt>
                <c:pt idx="9">
                  <c:v>319</c:v>
                </c:pt>
                <c:pt idx="10">
                  <c:v>318</c:v>
                </c:pt>
                <c:pt idx="11">
                  <c:v>365</c:v>
                </c:pt>
                <c:pt idx="12">
                  <c:v>419</c:v>
                </c:pt>
                <c:pt idx="13">
                  <c:v>332</c:v>
                </c:pt>
                <c:pt idx="14">
                  <c:v>382</c:v>
                </c:pt>
                <c:pt idx="15">
                  <c:v>361</c:v>
                </c:pt>
                <c:pt idx="16">
                  <c:v>431</c:v>
                </c:pt>
                <c:pt idx="17">
                  <c:v>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4-4C04-97AE-C4D6627F3E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4311359"/>
        <c:axId val="1248479663"/>
      </c:barChart>
      <c:catAx>
        <c:axId val="964311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fr-FR"/>
          </a:p>
        </c:txPr>
        <c:crossAx val="1248479663"/>
        <c:crosses val="autoZero"/>
        <c:auto val="1"/>
        <c:lblAlgn val="ctr"/>
        <c:lblOffset val="100"/>
        <c:noMultiLvlLbl val="0"/>
      </c:catAx>
      <c:valAx>
        <c:axId val="12484796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fr-FR"/>
          </a:p>
        </c:txPr>
        <c:crossAx val="964311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Verdana" panose="020B0604030504040204" pitchFamily="34" charset="0"/>
          <a:ea typeface="Verdana" panose="020B060403050404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57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56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3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03BE8C-A5B1-7B61-8D8F-B220DD93DB7D}"/>
              </a:ext>
            </a:extLst>
          </p:cNvPr>
          <p:cNvSpPr txBox="1">
            <a:spLocks/>
          </p:cNvSpPr>
          <p:nvPr userDrawn="1"/>
        </p:nvSpPr>
        <p:spPr>
          <a:xfrm>
            <a:off x="838201" y="6345382"/>
            <a:ext cx="10613064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100" noProof="0" dirty="0">
                <a:solidFill>
                  <a:schemeClr val="bg1">
                    <a:lumMod val="65000"/>
                  </a:schemeClr>
                </a:solidFill>
              </a:rPr>
              <a:t>MFBPD de l’ONU 2025 									Diapositive </a:t>
            </a:r>
            <a:fld id="{60323EB4-2EFA-49D3-81CD-1A9035A87ED7}" type="slidenum">
              <a:rPr lang="fr-FR" sz="1100" noProof="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fr-FR" sz="1100" noProof="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C1F74C0-2B72-CAB5-CFA8-E112AF3D4DD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CF03DB-1DC2-88E9-845E-912DA0FF2E35}"/>
              </a:ext>
            </a:extLst>
          </p:cNvPr>
          <p:cNvSpPr txBox="1"/>
          <p:nvPr userDrawn="1"/>
        </p:nvSpPr>
        <p:spPr>
          <a:xfrm>
            <a:off x="8622016" y="257455"/>
            <a:ext cx="21964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100" b="1" noProof="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3.2 Conduite et discipline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microsoft.com/office/2007/relationships/hdphoto" Target="../media/hdphoto1.wdp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hyperlink" Target="https://conduct.unmissions.org/report-no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5.jpe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5.xml"/><Relationship Id="rId7" Type="http://schemas.microsoft.com/office/2007/relationships/hdphoto" Target="../media/hdphoto3.wdp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9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10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chart" Target="../charts/char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CD1EC-8B7B-E843-7D82-ACB71FD575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3.2 Conduite et discipline</a:t>
            </a:r>
          </a:p>
        </p:txBody>
      </p:sp>
    </p:spTree>
    <p:extLst>
      <p:ext uri="{BB962C8B-B14F-4D97-AF65-F5344CB8AC3E}">
        <p14:creationId xmlns:p14="http://schemas.microsoft.com/office/powerpoint/2010/main" val="34362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AC5129-D335-1AC9-B07F-98D87E0ECAD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Conséquences de la faute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C060BA-705B-E199-73A0-D116FC7309B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441667"/>
            <a:ext cx="9000000" cy="48628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Les personnes victimes de harcèlement (y compris sexuel), d'abus d'autorité et de discrimination sur le lieu de travail sont confrontées aux conséquences suivantes :</a:t>
            </a:r>
          </a:p>
          <a:p>
            <a:pPr marL="74612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Une violation des droits humains et de la dignité</a:t>
            </a:r>
          </a:p>
          <a:p>
            <a:pPr marL="74612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Des effets physiques et psychologiques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Les fautes ont des répercussions sur nous tous (y compris nos pairs et nos supérieurs)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fr-FR" sz="2000" dirty="0">
                <a:latin typeface="Verdana"/>
                <a:ea typeface="Verdana"/>
              </a:rPr>
              <a:t>Une démotivation ; de mauvaises performances (y compris pendant les opérations)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fr-FR" sz="2000" dirty="0">
                <a:latin typeface="Verdana"/>
                <a:ea typeface="Verdana"/>
              </a:rPr>
              <a:t>Des absences au travail, des maladies liées au travail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Une atteinte à la réputation de l'ONU, de la mission et des PFT/A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Une atteinte aux efforts déployés pour remplir notre mandat</a:t>
            </a:r>
          </a:p>
        </p:txBody>
      </p:sp>
    </p:spTree>
    <p:extLst>
      <p:ext uri="{BB962C8B-B14F-4D97-AF65-F5344CB8AC3E}">
        <p14:creationId xmlns:p14="http://schemas.microsoft.com/office/powerpoint/2010/main" val="3357582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B934ED-CE7D-BB3A-A631-A6842F20C56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Conséquences de la faute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3C0D14-E2DA-BE45-7B35-FA67AB3359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 panose="020B0604030504040204" pitchFamily="34" charset="0"/>
                <a:ea typeface="Verdana" panose="020B0604030504040204" pitchFamily="34" charset="0"/>
              </a:rPr>
              <a:t>Pour la mission 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Porte atteinte aux valeurs et aux principes de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Viole l'intégrité et l'impartialité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Réduit la crédibilité et nuit à l'image de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Sape la confiance des communautés locales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Peut être utilisé par des éléments perturbateurs pour discréditer la mission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Menace la sécurité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Compromet l’État de droit et encourage la criminalité</a:t>
            </a:r>
          </a:p>
        </p:txBody>
      </p:sp>
    </p:spTree>
    <p:extLst>
      <p:ext uri="{BB962C8B-B14F-4D97-AF65-F5344CB8AC3E}">
        <p14:creationId xmlns:p14="http://schemas.microsoft.com/office/powerpoint/2010/main" val="3124821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2C8213-E92F-58D7-3ABE-4BD6CA553D5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Conséquences de la faute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C2856-939A-6F7B-DFE3-DB402629BD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920895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</a:rPr>
              <a:t>Le personnel en uniforme peut être confronté aux mesures suivantes 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Mesures disciplinaires prises par son pays (en raison de la compétence exclusive des États Membres)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Poursuites pénales pour faute constituant un délit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Rapatriement par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Interdiction définitive de participer à toute mission future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Suspension des paiements de l'ONU dans les cas avérés d'exploitation et d'abus sexuels</a:t>
            </a:r>
          </a:p>
        </p:txBody>
      </p:sp>
    </p:spTree>
    <p:extLst>
      <p:ext uri="{BB962C8B-B14F-4D97-AF65-F5344CB8AC3E}">
        <p14:creationId xmlns:p14="http://schemas.microsoft.com/office/powerpoint/2010/main" val="3952722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F6790AB-FC41-9683-06C4-4522D8A167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94342" y="4160886"/>
            <a:ext cx="9000000" cy="15489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55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fr-FR" sz="2000">
                <a:solidFill>
                  <a:schemeClr val="tx1"/>
                </a:solidFill>
                <a:latin typeface="Verdana"/>
                <a:ea typeface="Verdana"/>
              </a:rPr>
              <a:t>Un blâme écrit, la perte d'un ou plusieurs échelons, un report pour une période déterminée, le report de l'éligibilité à une augmentation de salaire, une suspension sans traitement pour une période déterminée, une amende, une rétrogradation, la cessation de service et le licenciement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81F796-0E5B-7C65-4E71-58D7A13B2F7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Conséquences de la faute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1B2318-2223-8BF9-45EE-F7FC9860E6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98645" y="1438354"/>
            <a:ext cx="9000000" cy="22313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 panose="020B0604030504040204" pitchFamily="34" charset="0"/>
                <a:ea typeface="Verdana" panose="020B0604030504040204" pitchFamily="34" charset="0"/>
              </a:rPr>
              <a:t>Comment le personnel de l'ONU est-il tenu responsable 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Action administrative de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L’ONU peut placer des personnes en congé administratif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900" dirty="0">
                <a:latin typeface="Verdana" panose="020B0604030504040204" pitchFamily="34" charset="0"/>
                <a:ea typeface="Verdana" panose="020B0604030504040204" pitchFamily="34" charset="0"/>
              </a:rPr>
              <a:t>Mesures disciplinaires prises par l’ONU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Poursuites pénales</a:t>
            </a: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D5EBF1E9-F3CF-04EA-82E0-679AD01FF57B}"/>
              </a:ext>
            </a:extLst>
          </p:cNvPr>
          <p:cNvCxnSpPr>
            <a:cxnSpLocks noChangeAspect="1"/>
          </p:cNvCxnSpPr>
          <p:nvPr>
            <p:custDataLst>
              <p:tags r:id="rId4"/>
            </p:custDataLst>
          </p:nvPr>
        </p:nvCxnSpPr>
        <p:spPr>
          <a:xfrm>
            <a:off x="6807040" y="3077920"/>
            <a:ext cx="3965760" cy="1583280"/>
          </a:xfrm>
          <a:prstGeom prst="bentConnector3">
            <a:avLst>
              <a:gd name="adj1" fmla="val 111815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67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D8A75F-21FA-9A3B-3A02-30E46CEF0C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Conséquences de la faute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B134D4-C70C-AFA7-A95B-34EF1A372F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2074783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 panose="020B0604030504040204" pitchFamily="34" charset="0"/>
                <a:ea typeface="Verdana" panose="020B0604030504040204" pitchFamily="34" charset="0"/>
              </a:rPr>
              <a:t>Pour les sous-traitants 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Résiliation du contrat avec les Nations Unies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Action administrative de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Demande aux entreprises de ne pas employer des personnes sous contrat avec les Nations Unies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Radiation de la liste des fournisseurs agréés de l'ONU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Poursuites pénales</a:t>
            </a:r>
          </a:p>
        </p:txBody>
      </p:sp>
    </p:spTree>
    <p:extLst>
      <p:ext uri="{BB962C8B-B14F-4D97-AF65-F5344CB8AC3E}">
        <p14:creationId xmlns:p14="http://schemas.microsoft.com/office/powerpoint/2010/main" val="1838767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BDE6CD-19A2-C229-98D1-F6ABC2AE1B8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1244616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11610">
                  <a:extLst>
                    <a:ext uri="{9D8B030D-6E8A-4147-A177-3AD203B41FA5}">
                      <a16:colId xmlns:a16="http://schemas.microsoft.com/office/drawing/2014/main" val="3218477165"/>
                    </a:ext>
                  </a:extLst>
                </a:gridCol>
                <a:gridCol w="6622865">
                  <a:extLst>
                    <a:ext uri="{9D8B030D-6E8A-4147-A177-3AD203B41FA5}">
                      <a16:colId xmlns:a16="http://schemas.microsoft.com/office/drawing/2014/main" val="319965559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FR" sz="2000" b="1" i="0" u="none" strike="noStrike" baseline="0" noProof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Activité d’apprentissage obligatoire 3.2.1 : Conséquences de la faute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89765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fr-FR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Objet :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FR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Comprendre les conséquences considérables d'une faute commise par un individu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78716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fr-FR" sz="2000" b="1" i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Temps imparti :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 minutes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47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3005D4-3E37-CCB7-7FDD-FDF48A6F40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97257" y="1127307"/>
            <a:ext cx="4266578" cy="51946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088C9E-3102-E4D9-9B64-3CE4194BD38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5984" y="1127308"/>
            <a:ext cx="5462175" cy="51946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BF3D91-DEF7-530F-7377-18C7CF7B4D2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108" y="72719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 3.2.1</a:t>
            </a:r>
          </a:p>
        </p:txBody>
      </p:sp>
    </p:spTree>
    <p:extLst>
      <p:ext uri="{BB962C8B-B14F-4D97-AF65-F5344CB8AC3E}">
        <p14:creationId xmlns:p14="http://schemas.microsoft.com/office/powerpoint/2010/main" val="302375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D8A75F-21FA-9A3B-3A02-30E46CEF0C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Lutter contre les cas de conduite inappropriée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B134D4-C70C-AFA7-A95B-34EF1A372F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2305615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200"/>
              </a:spcBef>
              <a:spcAft>
                <a:spcPts val="1200"/>
              </a:spcAft>
            </a:pPr>
            <a:r>
              <a:rPr lang="fr-FR" sz="2000" b="1" dirty="0">
                <a:latin typeface="Verdana" panose="020B0604030504040204" pitchFamily="34" charset="0"/>
                <a:ea typeface="Verdana" panose="020B0604030504040204" pitchFamily="34" charset="0"/>
              </a:rPr>
              <a:t>Stratégie en trois volets de l'ONU pour lutter contre les cas de conduite inappropriée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Prévention de la faute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Application des normes de conduite de l'ONU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Mesures de rectification</a:t>
            </a:r>
          </a:p>
        </p:txBody>
      </p:sp>
    </p:spTree>
    <p:extLst>
      <p:ext uri="{BB962C8B-B14F-4D97-AF65-F5344CB8AC3E}">
        <p14:creationId xmlns:p14="http://schemas.microsoft.com/office/powerpoint/2010/main" val="2401450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FB2189-FD41-BCB0-D9E1-0F216A53BA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Signaler les fautes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8D68A2-095F-0395-29CE-9969574AFA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67245" y="1843950"/>
            <a:ext cx="9057509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560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fr-FR" sz="2000" dirty="0">
                <a:latin typeface="Verdana"/>
                <a:ea typeface="Verdana"/>
              </a:rPr>
              <a:t>Signalement des soupçons de faute à :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Équipe Conduite et Discipline dans les missions sur le terrain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Bureau des services de contrôle interne (</a:t>
            </a:r>
            <a:r>
              <a:rPr lang="fr-FR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BSCI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Le personnel en uniforme peut signaler les cas par la voie hiérarchique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latin typeface="Verdana"/>
                <a:ea typeface="Verdana"/>
              </a:rPr>
              <a:t>2. Rapport de bonne foi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3. Recueillir autant d’informations que possible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4. Collaborer avec les enquêtes de l’ONU</a:t>
            </a:r>
          </a:p>
        </p:txBody>
      </p:sp>
    </p:spTree>
    <p:extLst>
      <p:ext uri="{BB962C8B-B14F-4D97-AF65-F5344CB8AC3E}">
        <p14:creationId xmlns:p14="http://schemas.microsoft.com/office/powerpoint/2010/main" val="2658137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FB2189-FD41-BCB0-D9E1-0F216A53BA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Signaler les fautes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8D68A2-095F-0395-29CE-9969574AFA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2305615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Assistance téléphonique : +1-917-423-5256</a:t>
            </a:r>
          </a:p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Formulaire de signalement en ligne :</a:t>
            </a:r>
          </a:p>
          <a:p>
            <a:pPr marL="819150" lvl="3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https://conduct.unmissions.org/report-now</a:t>
            </a:r>
            <a:r>
              <a:rPr lang="fr-FR" sz="20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</a:t>
            </a:r>
          </a:p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FF0000"/>
                </a:solidFill>
                <a:latin typeface="Verdana"/>
                <a:ea typeface="Verdana"/>
              </a:rPr>
              <a:t>Vous n'avez pas besoin de demander l'autorisation de votre supérieur hiérarchique pour signaler un cas</a:t>
            </a:r>
          </a:p>
        </p:txBody>
      </p:sp>
    </p:spTree>
    <p:extLst>
      <p:ext uri="{BB962C8B-B14F-4D97-AF65-F5344CB8AC3E}">
        <p14:creationId xmlns:p14="http://schemas.microsoft.com/office/powerpoint/2010/main" val="3676203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DCCC0F-9C2A-8C4E-1302-E1C31E89F9E4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36320751"/>
              </p:ext>
            </p:extLst>
          </p:nvPr>
        </p:nvGraphicFramePr>
        <p:xfrm>
          <a:off x="1596000" y="1219200"/>
          <a:ext cx="90000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noProof="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Objectifs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Expliquer aux agents de maintien de la paix les normes de conduite imposées par l’ONU.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fr-FR" sz="2000" b="1" noProof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noProof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Pertinence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En tant que membre du personnel de l'ONU, vous devez respecter les normes de conduite les plus strictes, donner l'exemple et vous comporter avec intégrité et respect.</a:t>
                      </a:r>
                    </a:p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Il est interdit de se livrer à toute forme de manquement, y compris à des abus sexuels ou à l'exploitation des communautés locales où vous êtes déployé.</a:t>
                      </a:r>
                    </a:p>
                    <a:p>
                      <a:pPr marL="0" indent="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fr-FR" sz="2000" noProof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4912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860F21-1444-7BB6-0AA8-736FB196A61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Protection contre les représailles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633128-FE68-647D-C9BD-9FC3665B9E1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997839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4965" marR="508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Les </a:t>
            </a:r>
            <a:r>
              <a:rPr lang="fr-FR" sz="2000" b="1" dirty="0">
                <a:latin typeface="Verdana"/>
                <a:ea typeface="Verdana"/>
                <a:cs typeface="Century Gothic"/>
              </a:rPr>
              <a:t>représailles</a:t>
            </a:r>
            <a:r>
              <a:rPr lang="fr-FR" sz="2000" dirty="0">
                <a:latin typeface="Verdana"/>
                <a:ea typeface="Verdana"/>
                <a:cs typeface="Century Gothic"/>
              </a:rPr>
              <a:t> sont définies comme des actions préjudiciables directes ou indirectes à l’encontre d’une personne qui signale une faute</a:t>
            </a:r>
          </a:p>
          <a:p>
            <a:pPr marL="354965" marR="508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Ces actions peuvent être recommandées ou évoquées sous forme de menaces ou mises en œuvre </a:t>
            </a:r>
          </a:p>
          <a:p>
            <a:pPr marL="354965" indent="-342265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Vous êtes protégé contre les représailles lorsque vous signalez une faute ou coopérez à une enquête</a:t>
            </a:r>
          </a:p>
          <a:p>
            <a:pPr marL="354965" indent="-342265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Les représailles peuvent être signalées au BSCI, à l’équipe Conduite et discipline ou au Bureau de la déontologie </a:t>
            </a:r>
          </a:p>
        </p:txBody>
      </p:sp>
    </p:spTree>
    <p:extLst>
      <p:ext uri="{BB962C8B-B14F-4D97-AF65-F5344CB8AC3E}">
        <p14:creationId xmlns:p14="http://schemas.microsoft.com/office/powerpoint/2010/main" val="3959477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DB8974-753E-E6D9-E21E-5BD57413697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Responsabilité et redevabilité des dirigeants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C81822-B2CE-6096-A97E-863D68AD158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r>
              <a:rPr lang="fr-FR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Les responsables et les commandants doivent :</a:t>
            </a: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Promouvoir, établir et maintenir les normes de conduite les plus élevées</a:t>
            </a: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La gestion des risques de mauvaise conduite peut inclure : 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fr-FR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Mesures</a:t>
            </a:r>
            <a:r>
              <a:rPr lang="fr-FR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 de prévention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Sensibilisation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 Formation et mentorat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Visites pour évaluer les risques</a:t>
            </a: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Signaler tous les cas de faute à l’</a:t>
            </a:r>
            <a:r>
              <a:rPr lang="fr-FR" sz="2000" dirty="0" err="1">
                <a:latin typeface="Verdana"/>
                <a:ea typeface="Verdana"/>
                <a:cs typeface="Century Gothic"/>
              </a:rPr>
              <a:t>ECD</a:t>
            </a:r>
            <a:r>
              <a:rPr lang="fr-FR" sz="2000" dirty="0">
                <a:latin typeface="Verdana"/>
                <a:ea typeface="Verdana"/>
                <a:cs typeface="Century Gothic"/>
              </a:rPr>
              <a:t> ou au BSCI</a:t>
            </a: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fr-FR" sz="2000" dirty="0">
                <a:latin typeface="Verdana"/>
                <a:ea typeface="Verdana"/>
                <a:cs typeface="Century Gothic"/>
              </a:rPr>
              <a:t>Signaler les représailles</a:t>
            </a:r>
          </a:p>
        </p:txBody>
      </p:sp>
    </p:spTree>
    <p:extLst>
      <p:ext uri="{BB962C8B-B14F-4D97-AF65-F5344CB8AC3E}">
        <p14:creationId xmlns:p14="http://schemas.microsoft.com/office/powerpoint/2010/main" val="1388556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CD1EC-8B7B-E843-7D82-ACB71FD575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492643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>
                <a:latin typeface="Verdana" panose="020B0604030504040204" pitchFamily="34" charset="0"/>
                <a:ea typeface="Verdana" panose="020B0604030504040204" pitchFamily="34" charset="0"/>
              </a:rPr>
              <a:t>Affiche 1</a:t>
            </a:r>
          </a:p>
        </p:txBody>
      </p:sp>
      <p:pic>
        <p:nvPicPr>
          <p:cNvPr id="4098" name="Picture 2" descr="International Day of UN Peacekeepers, 29 May 2009">
            <a:extLst>
              <a:ext uri="{FF2B5EF4-FFF2-40B4-BE49-F238E27FC236}">
                <a16:creationId xmlns:a16="http://schemas.microsoft.com/office/drawing/2014/main" id="{23514EF2-E26C-7752-162C-A6BFCDDB0203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57" y="1779903"/>
            <a:ext cx="3320143" cy="45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nternational Day of UN Peacekeepers 29 May">
            <a:extLst>
              <a:ext uri="{FF2B5EF4-FFF2-40B4-BE49-F238E27FC236}">
                <a16:creationId xmlns:a16="http://schemas.microsoft.com/office/drawing/2014/main" id="{B982A795-0697-54AB-FF62-B0B993228013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804" y="1779903"/>
            <a:ext cx="3088193" cy="457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956BA8-BA0E-240C-9E90-FE90077A2D5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 3.2.2</a:t>
            </a:r>
          </a:p>
        </p:txBody>
      </p:sp>
    </p:spTree>
    <p:extLst>
      <p:ext uri="{BB962C8B-B14F-4D97-AF65-F5344CB8AC3E}">
        <p14:creationId xmlns:p14="http://schemas.microsoft.com/office/powerpoint/2010/main" val="4137270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>
                <a:latin typeface="Verdana" panose="020B0604030504040204" pitchFamily="34" charset="0"/>
                <a:ea typeface="Verdana" panose="020B0604030504040204" pitchFamily="34" charset="0"/>
              </a:rPr>
              <a:t>Affiche 2</a:t>
            </a:r>
          </a:p>
        </p:txBody>
      </p:sp>
      <p:pic>
        <p:nvPicPr>
          <p:cNvPr id="5122" name="Picture 2" descr="International Day of United Nations Peacekeepers, 29 May">
            <a:extLst>
              <a:ext uri="{FF2B5EF4-FFF2-40B4-BE49-F238E27FC236}">
                <a16:creationId xmlns:a16="http://schemas.microsoft.com/office/drawing/2014/main" id="{57504B19-42F6-97A4-5A93-E7C7D1BD1C1F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389" y="1861666"/>
            <a:ext cx="6973221" cy="435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FE32A5-5111-1254-7036-D88AC3A2F54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 3.2.2</a:t>
            </a:r>
          </a:p>
        </p:txBody>
      </p:sp>
    </p:spTree>
    <p:extLst>
      <p:ext uri="{BB962C8B-B14F-4D97-AF65-F5344CB8AC3E}">
        <p14:creationId xmlns:p14="http://schemas.microsoft.com/office/powerpoint/2010/main" val="406518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>
                <a:latin typeface="Verdana" panose="020B0604030504040204" pitchFamily="34" charset="0"/>
                <a:ea typeface="Verdana" panose="020B0604030504040204" pitchFamily="34" charset="0"/>
              </a:rPr>
              <a:t>Affiche 3</a:t>
            </a:r>
          </a:p>
        </p:txBody>
      </p:sp>
      <p:pic>
        <p:nvPicPr>
          <p:cNvPr id="6146" name="Picture 2" descr="International Day of United Nations Peacekeepers, 29 May">
            <a:extLst>
              <a:ext uri="{FF2B5EF4-FFF2-40B4-BE49-F238E27FC236}">
                <a16:creationId xmlns:a16="http://schemas.microsoft.com/office/drawing/2014/main" id="{59080F71-1152-A463-4F3D-D97FFDF26F4C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156" y="1704252"/>
            <a:ext cx="3622767" cy="45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United Nations Peacekeepers - Infographic Studio">
            <a:extLst>
              <a:ext uri="{FF2B5EF4-FFF2-40B4-BE49-F238E27FC236}">
                <a16:creationId xmlns:a16="http://schemas.microsoft.com/office/drawing/2014/main" id="{B6B404A9-6EEC-2414-DAF6-DBD822ECD59D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857" y="1704252"/>
            <a:ext cx="3622767" cy="45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1ACED9-F961-0D05-861F-BD007DAD85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 3.2.2</a:t>
            </a:r>
          </a:p>
        </p:txBody>
      </p:sp>
    </p:spTree>
    <p:extLst>
      <p:ext uri="{BB962C8B-B14F-4D97-AF65-F5344CB8AC3E}">
        <p14:creationId xmlns:p14="http://schemas.microsoft.com/office/powerpoint/2010/main" val="2939688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>
                <a:latin typeface="Verdana" panose="020B0604030504040204" pitchFamily="34" charset="0"/>
                <a:ea typeface="Verdana" panose="020B0604030504040204" pitchFamily="34" charset="0"/>
              </a:rPr>
              <a:t>Affiche 4</a:t>
            </a:r>
          </a:p>
        </p:txBody>
      </p:sp>
      <p:pic>
        <p:nvPicPr>
          <p:cNvPr id="7170" name="Picture 2" descr="International Day of United Nations Peacekeepers, 29 May 2012">
            <a:extLst>
              <a:ext uri="{FF2B5EF4-FFF2-40B4-BE49-F238E27FC236}">
                <a16:creationId xmlns:a16="http://schemas.microsoft.com/office/drawing/2014/main" id="{DA3EF6AA-F9EC-4223-F220-C5778E9C1281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21" y="1788606"/>
            <a:ext cx="3056429" cy="458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CE0E91-B9BE-3EF6-5812-6587E516967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72552" y="1788606"/>
            <a:ext cx="3214060" cy="45903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37D7E-74D1-A3AA-A142-73B584D3F48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 3.2.2</a:t>
            </a:r>
          </a:p>
        </p:txBody>
      </p:sp>
    </p:spTree>
    <p:extLst>
      <p:ext uri="{BB962C8B-B14F-4D97-AF65-F5344CB8AC3E}">
        <p14:creationId xmlns:p14="http://schemas.microsoft.com/office/powerpoint/2010/main" val="67740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DCCC0F-9C2A-8C4E-1302-E1C31E89F9E4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5362840"/>
              </p:ext>
            </p:extLst>
          </p:nvPr>
        </p:nvGraphicFramePr>
        <p:xfrm>
          <a:off x="1596000" y="2118360"/>
          <a:ext cx="90000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Résultats de l'apprentissage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Comprendre les normes de conduite de l'ONU et vos obligations en tant qu'agent de maintien de la paix.</a:t>
                      </a:r>
                    </a:p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Connaître les préjudices et les conséquences d’un comportement répréhensible pour les Nations Unies, les États Membres et les agents de maintien de la paix.</a:t>
                      </a:r>
                    </a:p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Comprendre votre rôle dans la prévention et la lutte contre les cas de comportement répréhensible.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F1672B-7837-1BB4-059D-7EBC0CDF3DA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Normes de conduite de l’ONU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18D57-F0EF-3D21-82B7-3E39D2F8F1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690062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latin typeface="Verdana"/>
                <a:ea typeface="Verdana"/>
              </a:rPr>
              <a:t>La </a:t>
            </a:r>
            <a:r>
              <a:rPr lang="fr-FR" sz="2000" b="1" dirty="0">
                <a:latin typeface="Verdana"/>
                <a:ea typeface="Verdana"/>
              </a:rPr>
              <a:t>Charte des Nations Unies</a:t>
            </a:r>
            <a:r>
              <a:rPr lang="fr-FR" sz="2000" dirty="0">
                <a:latin typeface="Verdana"/>
                <a:ea typeface="Verdana"/>
              </a:rPr>
              <a:t> souligne que lorsque l’Organisation recrute du personnel et fixe ses règles en matière d'emploi, son principal objectif est de garantir les normes les plus élevées : </a:t>
            </a:r>
            <a:r>
              <a:rPr lang="fr-FR" sz="2000" b="1" dirty="0">
                <a:latin typeface="Verdana"/>
                <a:ea typeface="Verdana"/>
              </a:rPr>
              <a:t>efficacité, compétence et intégrité.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</a:rPr>
              <a:t>Les normes de conduite de l'ONU respectent ces principes 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Tolérance zéro pour toutes les formes de conduite inappropriée, y compris l'exploitation, les abus et le harcèlement sexuels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L'obligation de rendre compte des fautes commises, y compris par les personnes en position de commandement ou d'autorité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Applicables à l'ensemble du personnel de l'ONU</a:t>
            </a: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1B934D-BDC8-C9D9-D592-495CEAF01D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Raisons pour lesquelles les agents de maintien de la paix doivent respecter les normes de conduite de l'ONU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810133-9946-2DCE-FCA1-763C30A89AA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2151727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  <a:cs typeface="+mn-lt"/>
              </a:rPr>
              <a:t>Les agents de maintien de la paix 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fr-FR" sz="2000" b="1" dirty="0">
                <a:latin typeface="Verdana"/>
                <a:ea typeface="Verdana"/>
                <a:cs typeface="+mn-lt"/>
              </a:rPr>
              <a:t>Servent et protègent</a:t>
            </a:r>
            <a:r>
              <a:rPr lang="fr-FR" sz="2000" dirty="0">
                <a:latin typeface="Verdana"/>
                <a:ea typeface="Verdana"/>
                <a:cs typeface="+mn-lt"/>
              </a:rPr>
              <a:t> la population locale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fr-FR" sz="2000" b="1" dirty="0">
                <a:latin typeface="Verdana"/>
                <a:ea typeface="Verdana"/>
                <a:cs typeface="+mn-lt"/>
              </a:rPr>
              <a:t>Représentent leur pays</a:t>
            </a:r>
            <a:r>
              <a:rPr lang="fr-FR" sz="2000" dirty="0">
                <a:latin typeface="Verdana"/>
                <a:ea typeface="Verdana"/>
                <a:cs typeface="+mn-lt"/>
              </a:rPr>
              <a:t> sous le drapeau de l'ONU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fr-FR" sz="2000" b="1" dirty="0">
                <a:latin typeface="Verdana"/>
                <a:ea typeface="Verdana"/>
                <a:cs typeface="+mn-lt"/>
              </a:rPr>
              <a:t>Servent avec fierté</a:t>
            </a:r>
          </a:p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fr-FR" sz="2000" b="1" dirty="0">
                <a:latin typeface="Verdana"/>
                <a:ea typeface="Verdana"/>
                <a:cs typeface="+mn-lt"/>
              </a:rPr>
              <a:t>Doivent éviter toute mauvaise conduite</a:t>
            </a:r>
            <a:r>
              <a:rPr lang="fr-FR" sz="2000" dirty="0">
                <a:latin typeface="Verdana"/>
                <a:ea typeface="Verdana"/>
                <a:cs typeface="+mn-lt"/>
              </a:rPr>
              <a:t>, y compris les relations sexuelles avec des membres de la communauté locale</a:t>
            </a:r>
          </a:p>
        </p:txBody>
      </p:sp>
    </p:spTree>
    <p:extLst>
      <p:ext uri="{BB962C8B-B14F-4D97-AF65-F5344CB8AC3E}">
        <p14:creationId xmlns:p14="http://schemas.microsoft.com/office/powerpoint/2010/main" val="82306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39FD10-25E1-E74D-E08F-1807B662FF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Qu’est-ce qu’une faute 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C62EC8-5A96-D82C-4162-346F709D40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500497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Vous commettez une faute lorsque vous enfreignez les normes de conduite de l'ONU.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Une faute peut être établie lorsque :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fr-FR" sz="2000" dirty="0">
                <a:latin typeface="Verdana"/>
                <a:ea typeface="Verdana"/>
                <a:cs typeface="Arial"/>
              </a:rPr>
              <a:t>Une personne </a:t>
            </a:r>
            <a:r>
              <a:rPr lang="fr-FR" sz="2000" b="1" dirty="0">
                <a:latin typeface="Verdana"/>
                <a:ea typeface="Verdana"/>
                <a:cs typeface="Arial"/>
              </a:rPr>
              <a:t>ne respecte pas</a:t>
            </a:r>
            <a:r>
              <a:rPr lang="fr-FR" sz="2000" dirty="0">
                <a:latin typeface="Verdana"/>
                <a:ea typeface="Verdana"/>
                <a:cs typeface="Arial"/>
              </a:rPr>
              <a:t> ses </a:t>
            </a:r>
            <a:r>
              <a:rPr lang="fr-FR" sz="2000" b="1" dirty="0">
                <a:latin typeface="Verdana"/>
                <a:ea typeface="Verdana"/>
                <a:cs typeface="Arial"/>
              </a:rPr>
              <a:t>obligations</a:t>
            </a:r>
            <a:r>
              <a:rPr lang="fr-FR" sz="2000" dirty="0">
                <a:latin typeface="Verdana"/>
                <a:ea typeface="Verdana"/>
                <a:cs typeface="Arial"/>
              </a:rPr>
              <a:t> ou les </a:t>
            </a:r>
            <a:r>
              <a:rPr lang="fr-FR" sz="2000" b="1" dirty="0">
                <a:latin typeface="Verdana"/>
                <a:ea typeface="Verdana"/>
                <a:cs typeface="Arial"/>
              </a:rPr>
              <a:t>règles établies</a:t>
            </a:r>
            <a:r>
              <a:rPr lang="fr-FR" sz="2000" dirty="0">
                <a:latin typeface="Verdana"/>
                <a:ea typeface="Verdana"/>
                <a:cs typeface="Arial"/>
              </a:rPr>
              <a:t> par les Nations Unies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fr-FR" sz="2000" dirty="0">
                <a:latin typeface="Verdana"/>
                <a:ea typeface="Verdana"/>
              </a:rPr>
              <a:t>Une personne </a:t>
            </a:r>
            <a:r>
              <a:rPr lang="fr-FR" sz="2000" b="1" dirty="0">
                <a:latin typeface="Verdana"/>
                <a:ea typeface="Verdana"/>
              </a:rPr>
              <a:t>ne respecte pas les normes de conduite</a:t>
            </a:r>
            <a:r>
              <a:rPr lang="fr-FR" sz="2000" dirty="0">
                <a:latin typeface="Verdana"/>
                <a:ea typeface="Verdana"/>
              </a:rPr>
              <a:t> attendues d'elle ou les</a:t>
            </a:r>
            <a:r>
              <a:rPr lang="fr-FR" sz="2000" b="1" dirty="0">
                <a:latin typeface="Verdana"/>
                <a:ea typeface="Verdana"/>
              </a:rPr>
              <a:t> lois locales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altLang="en-US" sz="2000" dirty="0">
              <a:latin typeface="Verdana"/>
              <a:ea typeface="Verdana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Le personnel en uniforme peut également être tenu de suivre des directives spécifiques à la mission</a:t>
            </a:r>
          </a:p>
        </p:txBody>
      </p:sp>
    </p:spTree>
    <p:extLst>
      <p:ext uri="{BB962C8B-B14F-4D97-AF65-F5344CB8AC3E}">
        <p14:creationId xmlns:p14="http://schemas.microsoft.com/office/powerpoint/2010/main" val="2680849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4827A-4978-2CF8-20ED-7EAE86948F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Exemples de conduites inappropriées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FA17D9-9D7F-7942-6E2B-37312D8C6D3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15583" y="1391150"/>
            <a:ext cx="9701782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Harcèlement, y compris le harcèlement sexuel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Infractions au Code de la route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Conduites prohibées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Violations des règles de passation des marchés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Actes </a:t>
            </a: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illicites </a:t>
            </a: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Violation d'autres</a:t>
            </a: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 règlements, règles et </a:t>
            </a:r>
            <a:r>
              <a:rPr lang="fr-FR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instructions administratives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Obstruction à l'obligation de rendre des comptes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Abus de pouvoir/fonction 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Fraude et </a:t>
            </a:r>
            <a:r>
              <a:rPr lang="fr-FR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vol</a:t>
            </a: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 </a:t>
            </a: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Non-respect des obligations financières et juridiques</a:t>
            </a:r>
            <a:r>
              <a:rPr lang="fr-FR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23369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4827A-4978-2CF8-20ED-7EAE86948F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667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Données sur les fautes : Allégations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A076792-FAC0-A68D-5513-1DD85FAB546F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10941789"/>
              </p:ext>
            </p:extLst>
          </p:nvPr>
        </p:nvGraphicFramePr>
        <p:xfrm>
          <a:off x="605999" y="1385302"/>
          <a:ext cx="10980000" cy="460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71BDEA8-2803-814A-9633-BAEA9B9CD0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729927" y="5992427"/>
            <a:ext cx="17331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>
                <a:latin typeface="Verdana" panose="020B0604030504040204" pitchFamily="34" charset="0"/>
                <a:ea typeface="Verdana" panose="020B0604030504040204" pitchFamily="34" charset="0"/>
              </a:rPr>
              <a:t>* En décembre 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012F5B-17B8-49B1-AC78-91876B60D3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64100" y="5662893"/>
            <a:ext cx="1393971" cy="253916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spAutoFit/>
          </a:bodyPr>
          <a:lstStyle/>
          <a:p>
            <a:r>
              <a:rPr lang="fr-FR" sz="1050" dirty="0">
                <a:solidFill>
                  <a:srgbClr val="6A6A6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Faute grave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B5494B-DEDD-485F-BDED-697BA565337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54774" y="5663911"/>
            <a:ext cx="839972" cy="252898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spAutoFit/>
          </a:bodyPr>
          <a:lstStyle/>
          <a:p>
            <a:r>
              <a:rPr lang="fr-FR" sz="1050" dirty="0">
                <a:solidFill>
                  <a:srgbClr val="6A6A6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Faute</a:t>
            </a:r>
          </a:p>
        </p:txBody>
      </p:sp>
    </p:spTree>
    <p:extLst>
      <p:ext uri="{BB962C8B-B14F-4D97-AF65-F5344CB8AC3E}">
        <p14:creationId xmlns:p14="http://schemas.microsoft.com/office/powerpoint/2010/main" val="3513715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A04916-0D84-397B-2FA3-FDE5A6522A4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6844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Privilèges et immunités du personnel de maintien de la paix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C570FA-744A-1C76-AA0E-B56E54A027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6000" y="1997839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L'immunité protège contre les poursuites pénales engagées par les pays hôtes.</a:t>
            </a:r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Les membres des contingents militaires et de police ne peuvent faire l'objet de poursuites dans le pays hôte ; toutefois, des mesures seront prises par leur pays.</a:t>
            </a:r>
          </a:p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,Sans-Serif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  <a:cs typeface="Arial"/>
              </a:rPr>
              <a:t>Les fonctionnaires et experts en mission de l'ONU bénéficient </a:t>
            </a:r>
            <a:r>
              <a:rPr lang="fr-FR" sz="2000" b="1" dirty="0">
                <a:latin typeface="Verdana"/>
                <a:ea typeface="Verdana"/>
                <a:cs typeface="Arial"/>
              </a:rPr>
              <a:t>seulement</a:t>
            </a:r>
            <a:r>
              <a:rPr lang="fr-FR" sz="2000" dirty="0">
                <a:latin typeface="Verdana"/>
                <a:ea typeface="Verdana"/>
                <a:cs typeface="Arial"/>
              </a:rPr>
              <a:t> d'une immunité fonctionnelle, ce qui signifie que l'immunité n'est liée qu'à l'exercice de leurs fonctions officielles. Même lorsque l'immunité s'applique, elle peut être levée par le Secrétaire général.</a:t>
            </a:r>
          </a:p>
        </p:txBody>
      </p:sp>
    </p:spTree>
    <p:extLst>
      <p:ext uri="{BB962C8B-B14F-4D97-AF65-F5344CB8AC3E}">
        <p14:creationId xmlns:p14="http://schemas.microsoft.com/office/powerpoint/2010/main" val="21865848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3" ma:contentTypeDescription="Create a new document." ma:contentTypeScope="" ma:versionID="cb13b2ccf3ff550db0c30d0bf35d4c0f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86e953e7722f0059faeeaa7490a364c2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  <SharedWithUsers xmlns="756f3f7a-cc20-4157-bc78-ddc9769d8db6">
      <UserInfo>
        <DisplayName/>
        <AccountId xsi:nil="true"/>
        <AccountType/>
      </UserInfo>
    </SharedWithUsers>
    <_Flow_SignoffStatus xmlns="ffaef953-2cda-4d9d-b070-85228d2d3b5f" xsi:nil="true"/>
    <_x0023_ xmlns="ffaef953-2cda-4d9d-b070-85228d2d3b5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0A504E-3526-4A25-A502-2641D56BB6EF}"/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28943420-3cce-465e-a204-04bce5f1b343"/>
    <ds:schemaRef ds:uri="http://schemas.microsoft.com/office/infopath/2007/PartnerControls"/>
    <ds:schemaRef ds:uri="http://purl.org/dc/elements/1.1/"/>
    <ds:schemaRef ds:uri="http://schemas.microsoft.com/office/2006/metadata/properties"/>
    <ds:schemaRef ds:uri="2286246c-fc21-4ee8-a407-068ba74e6317"/>
    <ds:schemaRef ds:uri="http://www.w3.org/XML/1998/namespace"/>
    <ds:schemaRef ds:uri="ffaef953-2cda-4d9d-b070-85228d2d3b5f"/>
    <ds:schemaRef ds:uri="985ec44e-1bab-4c0b-9df0-6ba128686fc9"/>
    <ds:schemaRef ds:uri="756f3f7a-cc20-4157-bc78-ddc9769d8db6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eb58d0f-f804-411f-a20e-09ebfae62b4c}" enabled="1" method="Privileged" siteId="{0f9e35db-544f-4f60-bdcc-5ea416e6dc7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1221</Words>
  <Application>Microsoft Office PowerPoint</Application>
  <PresentationFormat>Widescreen</PresentationFormat>
  <Paragraphs>138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Arial,Sans-Serif</vt:lpstr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VOVF</dc:creator>
  <cp:lastModifiedBy>VOVF</cp:lastModifiedBy>
  <cp:revision>291</cp:revision>
  <dcterms:created xsi:type="dcterms:W3CDTF">2023-10-04T18:52:03Z</dcterms:created>
  <dcterms:modified xsi:type="dcterms:W3CDTF">2025-11-01T16:42:54Z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  <property fmtid="{D5CDD505-2E9C-101B-9397-08002B2CF9AE}" pid="4" name="Order">
    <vt:r8>39600</vt:r8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